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Roboto" panose="02000000000000000000" pitchFamily="2" charset="0"/>
      <p:regular r:id="rId14"/>
      <p:bold r:id="rId15"/>
    </p:embeddedFont>
    <p:embeddedFont>
      <p:font typeface="Roboto Bold" panose="02000000000000000000" pitchFamily="2" charset="0"/>
      <p:regular r:id="rId16"/>
      <p:bold r:id="rId17"/>
    </p:embeddedFont>
    <p:embeddedFont>
      <p:font typeface="Roboto Slab" pitchFamily="2" charset="0"/>
      <p:regular r:id="rId18"/>
    </p:embeddedFont>
    <p:embeddedFont>
      <p:font typeface="Roboto Slab Bold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4600" y="2574080"/>
            <a:ext cx="9852801" cy="348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2"/>
              </a:lnSpc>
            </a:pPr>
            <a:r>
              <a:rPr lang="en-US" sz="734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Banking activity simulation</a:t>
            </a:r>
          </a:p>
          <a:p>
            <a:pPr algn="l">
              <a:lnSpc>
                <a:spcPts val="9164"/>
              </a:lnSpc>
            </a:pPr>
            <a:endParaRPr lang="en-US" sz="7347">
              <a:solidFill>
                <a:srgbClr val="76B9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4600" y="5174621"/>
            <a:ext cx="10659400" cy="163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2"/>
              </a:lnSpc>
            </a:pPr>
            <a:r>
              <a:rPr lang="en-US" sz="267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 comprehensive guide to building enterprise-grade authentication, transaction security, and customer management for fintech applications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004382"/>
            <a:ext cx="4262445" cy="140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6"/>
              </a:lnSpc>
              <a:spcBef>
                <a:spcPct val="0"/>
              </a:spcBef>
            </a:pPr>
            <a:r>
              <a:rPr lang="en-US" sz="238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Presented by: Anushree Joshi</a:t>
            </a:r>
          </a:p>
          <a:p>
            <a:pPr algn="l">
              <a:lnSpc>
                <a:spcPts val="3786"/>
              </a:lnSpc>
              <a:spcBef>
                <a:spcPct val="0"/>
              </a:spcBef>
            </a:pPr>
            <a:r>
              <a:rPr lang="en-US" sz="238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Thivagar </a:t>
            </a:r>
          </a:p>
          <a:p>
            <a:pPr algn="l">
              <a:lnSpc>
                <a:spcPts val="3786"/>
              </a:lnSpc>
              <a:spcBef>
                <a:spcPct val="0"/>
              </a:spcBef>
            </a:pPr>
            <a:r>
              <a:rPr lang="en-US" sz="238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Archana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195042"/>
            <a:chOff x="0" y="0"/>
            <a:chExt cx="24384000" cy="426005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260088"/>
            </a:xfrm>
            <a:custGeom>
              <a:avLst/>
              <a:gdLst/>
              <a:ahLst/>
              <a:cxnLst/>
              <a:rect l="l" t="t" r="r" b="b"/>
              <a:pathLst>
                <a:path w="24384000" h="4260088">
                  <a:moveTo>
                    <a:pt x="0" y="0"/>
                  </a:moveTo>
                  <a:lnTo>
                    <a:pt x="24384000" y="0"/>
                  </a:lnTo>
                  <a:lnTo>
                    <a:pt x="24384000" y="4260088"/>
                  </a:lnTo>
                  <a:lnTo>
                    <a:pt x="0" y="4260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5" r="-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94606" y="3880545"/>
            <a:ext cx="9894242" cy="81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Database Architecture &amp; 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606" y="4996011"/>
            <a:ext cx="16498789" cy="90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MySQL-powered backend with optimized table structures supporting real-time transactions, comprehensive audit trails, and enterprise-scale performance.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94606" y="6186934"/>
            <a:ext cx="16498789" cy="2290168"/>
            <a:chOff x="0" y="0"/>
            <a:chExt cx="21998385" cy="30535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998305" cy="3053461"/>
            </a:xfrm>
            <a:custGeom>
              <a:avLst/>
              <a:gdLst/>
              <a:ahLst/>
              <a:cxnLst/>
              <a:rect l="l" t="t" r="r" b="b"/>
              <a:pathLst>
                <a:path w="21998305" h="3053461">
                  <a:moveTo>
                    <a:pt x="0" y="51054"/>
                  </a:moveTo>
                  <a:cubicBezTo>
                    <a:pt x="0" y="22860"/>
                    <a:pt x="22860" y="0"/>
                    <a:pt x="51054" y="0"/>
                  </a:cubicBezTo>
                  <a:lnTo>
                    <a:pt x="21947251" y="0"/>
                  </a:lnTo>
                  <a:cubicBezTo>
                    <a:pt x="21975445" y="0"/>
                    <a:pt x="21998305" y="22860"/>
                    <a:pt x="21998305" y="51054"/>
                  </a:cubicBezTo>
                  <a:lnTo>
                    <a:pt x="21998305" y="3002407"/>
                  </a:lnTo>
                  <a:cubicBezTo>
                    <a:pt x="21998305" y="3030601"/>
                    <a:pt x="21975445" y="3053461"/>
                    <a:pt x="21947251" y="3053461"/>
                  </a:cubicBezTo>
                  <a:lnTo>
                    <a:pt x="51054" y="3053461"/>
                  </a:lnTo>
                  <a:cubicBezTo>
                    <a:pt x="22860" y="3053461"/>
                    <a:pt x="0" y="3030601"/>
                    <a:pt x="0" y="3002407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894606" y="6186934"/>
            <a:ext cx="5499498" cy="2290168"/>
            <a:chOff x="0" y="0"/>
            <a:chExt cx="7332663" cy="30535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32599" cy="3053461"/>
            </a:xfrm>
            <a:custGeom>
              <a:avLst/>
              <a:gdLst/>
              <a:ahLst/>
              <a:cxnLst/>
              <a:rect l="l" t="t" r="r" b="b"/>
              <a:pathLst>
                <a:path w="7332599" h="3053461">
                  <a:moveTo>
                    <a:pt x="0" y="51054"/>
                  </a:moveTo>
                  <a:cubicBezTo>
                    <a:pt x="0" y="22860"/>
                    <a:pt x="22860" y="0"/>
                    <a:pt x="51054" y="0"/>
                  </a:cubicBezTo>
                  <a:lnTo>
                    <a:pt x="7281545" y="0"/>
                  </a:lnTo>
                  <a:cubicBezTo>
                    <a:pt x="7309738" y="0"/>
                    <a:pt x="7332599" y="22860"/>
                    <a:pt x="7332599" y="51054"/>
                  </a:cubicBezTo>
                  <a:lnTo>
                    <a:pt x="7332599" y="3002407"/>
                  </a:lnTo>
                  <a:cubicBezTo>
                    <a:pt x="7332599" y="3030601"/>
                    <a:pt x="7309738" y="3053461"/>
                    <a:pt x="7281545" y="3053461"/>
                  </a:cubicBezTo>
                  <a:lnTo>
                    <a:pt x="51054" y="3053461"/>
                  </a:lnTo>
                  <a:cubicBezTo>
                    <a:pt x="22860" y="3053461"/>
                    <a:pt x="0" y="3030601"/>
                    <a:pt x="0" y="3002407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150144" y="6432947"/>
            <a:ext cx="3195042" cy="40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Core Tables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0144" y="6909346"/>
            <a:ext cx="4988421" cy="131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users:</a:t>
            </a: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credentials, roles</a:t>
            </a:r>
            <a:r>
              <a:rPr lang="en-US" sz="2000" b="1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accounts:</a:t>
            </a: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balances, IFSC, branch</a:t>
            </a:r>
            <a:r>
              <a:rPr lang="en-US" sz="2000" b="1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transactions:</a:t>
            </a: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complete history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394102" y="6186934"/>
            <a:ext cx="5499646" cy="2290168"/>
            <a:chOff x="0" y="0"/>
            <a:chExt cx="7332862" cy="30535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332853" cy="3053588"/>
            </a:xfrm>
            <a:custGeom>
              <a:avLst/>
              <a:gdLst/>
              <a:ahLst/>
              <a:cxnLst/>
              <a:rect l="l" t="t" r="r" b="b"/>
              <a:pathLst>
                <a:path w="7332853" h="3053588">
                  <a:moveTo>
                    <a:pt x="0" y="0"/>
                  </a:moveTo>
                  <a:lnTo>
                    <a:pt x="7332853" y="0"/>
                  </a:lnTo>
                  <a:lnTo>
                    <a:pt x="7332853" y="3053588"/>
                  </a:lnTo>
                  <a:lnTo>
                    <a:pt x="0" y="3053588"/>
                  </a:ln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394102" y="6186934"/>
            <a:ext cx="28575" cy="2290168"/>
            <a:chOff x="0" y="0"/>
            <a:chExt cx="38100" cy="30535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100" cy="3053588"/>
            </a:xfrm>
            <a:custGeom>
              <a:avLst/>
              <a:gdLst/>
              <a:ahLst/>
              <a:cxnLst/>
              <a:rect l="l" t="t" r="r" b="b"/>
              <a:pathLst>
                <a:path w="38100" h="3053588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3034538"/>
                  </a:lnTo>
                  <a:cubicBezTo>
                    <a:pt x="38100" y="3045079"/>
                    <a:pt x="29591" y="3053588"/>
                    <a:pt x="19050" y="3053588"/>
                  </a:cubicBezTo>
                  <a:cubicBezTo>
                    <a:pt x="8509" y="3053588"/>
                    <a:pt x="0" y="3045079"/>
                    <a:pt x="0" y="3034538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6649641" y="6432947"/>
            <a:ext cx="3195042" cy="40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Security Tables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49641" y="6909346"/>
            <a:ext cx="4988570" cy="131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otp_verification:</a:t>
            </a: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2FA codes</a:t>
            </a:r>
            <a:r>
              <a:rPr lang="en-US" sz="2000" b="1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audit_log:</a:t>
            </a: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system events</a:t>
            </a:r>
            <a:r>
              <a:rPr lang="en-US" sz="2000" b="1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deletion_requests:</a:t>
            </a: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closure tracking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893749" y="6186934"/>
            <a:ext cx="5499646" cy="2290168"/>
            <a:chOff x="0" y="0"/>
            <a:chExt cx="7332862" cy="30535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332853" cy="3053588"/>
            </a:xfrm>
            <a:custGeom>
              <a:avLst/>
              <a:gdLst/>
              <a:ahLst/>
              <a:cxnLst/>
              <a:rect l="l" t="t" r="r" b="b"/>
              <a:pathLst>
                <a:path w="7332853" h="3053588">
                  <a:moveTo>
                    <a:pt x="0" y="0"/>
                  </a:moveTo>
                  <a:lnTo>
                    <a:pt x="7332853" y="0"/>
                  </a:lnTo>
                  <a:lnTo>
                    <a:pt x="7332853" y="3053588"/>
                  </a:lnTo>
                  <a:lnTo>
                    <a:pt x="0" y="3053588"/>
                  </a:ln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893749" y="6186934"/>
            <a:ext cx="28575" cy="2290168"/>
            <a:chOff x="0" y="0"/>
            <a:chExt cx="38100" cy="30535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100" cy="3053588"/>
            </a:xfrm>
            <a:custGeom>
              <a:avLst/>
              <a:gdLst/>
              <a:ahLst/>
              <a:cxnLst/>
              <a:rect l="l" t="t" r="r" b="b"/>
              <a:pathLst>
                <a:path w="38100" h="3053588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3034538"/>
                  </a:lnTo>
                  <a:cubicBezTo>
                    <a:pt x="38100" y="3045079"/>
                    <a:pt x="29591" y="3053588"/>
                    <a:pt x="19050" y="3053588"/>
                  </a:cubicBezTo>
                  <a:cubicBezTo>
                    <a:pt x="8509" y="3053588"/>
                    <a:pt x="0" y="3045079"/>
                    <a:pt x="0" y="3034538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12149286" y="6432947"/>
            <a:ext cx="3195042" cy="40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Loan Management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49286" y="6909346"/>
            <a:ext cx="4988570" cy="131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loan_requests:</a:t>
            </a: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applicationsTracks: amount, interest, EMI plan, repayment status, auto-debit cycle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4606" y="8678913"/>
            <a:ext cx="16498789" cy="90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This architecture ensures data integrity, enables real-time processing, supports regulatory compliance, and scales efficiently for growing customer bases while maintaining millisecond response times.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81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867423" y="1409696"/>
            <a:ext cx="4339084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5"/>
              </a:lnSpc>
            </a:pPr>
            <a:r>
              <a:rPr lang="en-US" sz="51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CONCLUSION: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5534" y="2964040"/>
            <a:ext cx="7293437" cy="641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2"/>
              </a:lnSpc>
            </a:pPr>
            <a:r>
              <a:rPr lang="en-US" sz="2342" spc="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Successful Deployment: Developed and deployed a fully functional, secure Banking Management System (SEFANA).</a:t>
            </a:r>
          </a:p>
          <a:p>
            <a:pPr algn="just">
              <a:lnSpc>
                <a:spcPts val="3912"/>
              </a:lnSpc>
            </a:pPr>
            <a:r>
              <a:rPr lang="en-US" sz="2342" spc="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Objective Met: Achieved the goal of simulating core banking operations (Transactions, Loans, Admin Management) within a secure 3-tier architecture.</a:t>
            </a:r>
          </a:p>
          <a:p>
            <a:pPr algn="just">
              <a:lnSpc>
                <a:spcPts val="3912"/>
              </a:lnSpc>
            </a:pPr>
            <a:r>
              <a:rPr lang="en-US" sz="2342" spc="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Key Learning: Gained hands-on expertise in Java Spring Boot, JDBC Connectivity, SHA-256 Security, and Full-Stack Integration.</a:t>
            </a:r>
          </a:p>
          <a:p>
            <a:pPr algn="just">
              <a:lnSpc>
                <a:spcPts val="3912"/>
              </a:lnSpc>
            </a:pPr>
            <a:r>
              <a:rPr lang="en-US" sz="2342" spc="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Impact: The system effectively bridges the gap between secure backend logic and a modern, user-friendly frontend.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12598" y="2857500"/>
            <a:ext cx="7791775" cy="666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6"/>
              </a:lnSpc>
            </a:pPr>
            <a:r>
              <a:rPr lang="en-US" sz="2435" spc="1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Future Scope (Roadmap):</a:t>
            </a:r>
          </a:p>
          <a:p>
            <a:pPr algn="l">
              <a:lnSpc>
                <a:spcPts val="4066"/>
              </a:lnSpc>
            </a:pPr>
            <a:r>
              <a:rPr lang="en-US" sz="2435" spc="1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Payment Gateway Integration: Implementing real-time payment processing (e.g., Stripe/</a:t>
            </a:r>
            <a:r>
              <a:rPr lang="en-US" sz="2435" spc="10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Razorpay</a:t>
            </a:r>
            <a:r>
              <a:rPr lang="en-US" sz="2435" spc="1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) for external transfers.</a:t>
            </a:r>
          </a:p>
          <a:p>
            <a:pPr algn="l">
              <a:lnSpc>
                <a:spcPts val="4066"/>
              </a:lnSpc>
            </a:pPr>
            <a:r>
              <a:rPr lang="en-US" sz="2435" spc="1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AI-Powered Support: Integrating an AI Chatbot to assist users with balance inquiries and loan eligibility 24/7.</a:t>
            </a:r>
          </a:p>
          <a:p>
            <a:pPr algn="l">
              <a:lnSpc>
                <a:spcPts val="4066"/>
              </a:lnSpc>
            </a:pPr>
            <a:r>
              <a:rPr lang="en-US" sz="2435" spc="1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Mobile Application: Extending the platform to a mobile app using React Native for on-the-go banking.</a:t>
            </a:r>
          </a:p>
          <a:p>
            <a:pPr algn="l">
              <a:lnSpc>
                <a:spcPts val="4066"/>
              </a:lnSpc>
            </a:pPr>
            <a:r>
              <a:rPr lang="en-US" sz="2435" spc="1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Cloud Deployment: Deploying the application on AWS or Azure to ensure high availability and scalability.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72541" y="701427"/>
            <a:ext cx="6772424" cy="5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Multi-Layered Security Foundation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2541" y="1410444"/>
            <a:ext cx="10284916" cy="58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Security isn't a feature—it's the foundation. Our architecture implements defense-in-depth strategies to protect customer data and financial transactions at every layer.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72541" y="2174825"/>
            <a:ext cx="10284916" cy="1596777"/>
            <a:chOff x="0" y="0"/>
            <a:chExt cx="13713222" cy="2129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13205" cy="2129028"/>
            </a:xfrm>
            <a:custGeom>
              <a:avLst/>
              <a:gdLst/>
              <a:ahLst/>
              <a:cxnLst/>
              <a:rect l="l" t="t" r="r" b="b"/>
              <a:pathLst>
                <a:path w="13713205" h="2129028">
                  <a:moveTo>
                    <a:pt x="0" y="32766"/>
                  </a:moveTo>
                  <a:cubicBezTo>
                    <a:pt x="0" y="14605"/>
                    <a:pt x="14605" y="0"/>
                    <a:pt x="32766" y="0"/>
                  </a:cubicBezTo>
                  <a:lnTo>
                    <a:pt x="13680439" y="0"/>
                  </a:lnTo>
                  <a:cubicBezTo>
                    <a:pt x="13698474" y="0"/>
                    <a:pt x="13713205" y="14605"/>
                    <a:pt x="13713205" y="32766"/>
                  </a:cubicBezTo>
                  <a:lnTo>
                    <a:pt x="13713205" y="2096262"/>
                  </a:lnTo>
                  <a:cubicBezTo>
                    <a:pt x="13713205" y="2114296"/>
                    <a:pt x="13698601" y="2129028"/>
                    <a:pt x="13680439" y="2129028"/>
                  </a:cubicBezTo>
                  <a:lnTo>
                    <a:pt x="32766" y="2129028"/>
                  </a:lnTo>
                  <a:cubicBezTo>
                    <a:pt x="14732" y="2129028"/>
                    <a:pt x="0" y="2114423"/>
                    <a:pt x="0" y="2096262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36104" y="2338388"/>
            <a:ext cx="490835" cy="490835"/>
            <a:chOff x="0" y="0"/>
            <a:chExt cx="654447" cy="65444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654431" cy="654431"/>
            </a:xfrm>
            <a:custGeom>
              <a:avLst/>
              <a:gdLst/>
              <a:ahLst/>
              <a:cxnLst/>
              <a:rect l="l" t="t" r="r" b="b"/>
              <a:pathLst>
                <a:path w="654431" h="654431">
                  <a:moveTo>
                    <a:pt x="0" y="0"/>
                  </a:moveTo>
                  <a:lnTo>
                    <a:pt x="654431" y="0"/>
                  </a:lnTo>
                  <a:lnTo>
                    <a:pt x="654431" y="654431"/>
                  </a:lnTo>
                  <a:lnTo>
                    <a:pt x="0" y="654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" b="-2"/>
              </a:stretch>
            </a:blipFill>
          </p:spPr>
        </p:sp>
      </p:grpSp>
      <p:sp>
        <p:nvSpPr>
          <p:cNvPr id="16" name="Freeform 16" descr="preencoded.png"/>
          <p:cNvSpPr/>
          <p:nvPr/>
        </p:nvSpPr>
        <p:spPr>
          <a:xfrm>
            <a:off x="871091" y="2473226"/>
            <a:ext cx="220861" cy="220861"/>
          </a:xfrm>
          <a:custGeom>
            <a:avLst/>
            <a:gdLst/>
            <a:ahLst/>
            <a:cxnLst/>
            <a:rect l="l" t="t" r="r" b="b"/>
            <a:pathLst>
              <a:path w="220861" h="220861">
                <a:moveTo>
                  <a:pt x="0" y="0"/>
                </a:moveTo>
                <a:lnTo>
                  <a:pt x="220861" y="0"/>
                </a:lnTo>
                <a:lnTo>
                  <a:pt x="220861" y="220861"/>
                </a:lnTo>
                <a:lnTo>
                  <a:pt x="0" y="2208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5000" r="-2500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36104" y="2983260"/>
            <a:ext cx="2045047" cy="26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BCrypt Hashing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6104" y="3289250"/>
            <a:ext cx="9957792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All passwords and PINs encrypted using BCrypt—never stored in plain text. Auto-rehashing ensures legacy credentials stay protected.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72541" y="3935165"/>
            <a:ext cx="10284916" cy="1596777"/>
            <a:chOff x="0" y="0"/>
            <a:chExt cx="13713222" cy="21290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713205" cy="2129028"/>
            </a:xfrm>
            <a:custGeom>
              <a:avLst/>
              <a:gdLst/>
              <a:ahLst/>
              <a:cxnLst/>
              <a:rect l="l" t="t" r="r" b="b"/>
              <a:pathLst>
                <a:path w="13713205" h="2129028">
                  <a:moveTo>
                    <a:pt x="0" y="32766"/>
                  </a:moveTo>
                  <a:cubicBezTo>
                    <a:pt x="0" y="14605"/>
                    <a:pt x="14605" y="0"/>
                    <a:pt x="32766" y="0"/>
                  </a:cubicBezTo>
                  <a:lnTo>
                    <a:pt x="13680439" y="0"/>
                  </a:lnTo>
                  <a:cubicBezTo>
                    <a:pt x="13698474" y="0"/>
                    <a:pt x="13713205" y="14605"/>
                    <a:pt x="13713205" y="32766"/>
                  </a:cubicBezTo>
                  <a:lnTo>
                    <a:pt x="13713205" y="2096262"/>
                  </a:lnTo>
                  <a:cubicBezTo>
                    <a:pt x="13713205" y="2114296"/>
                    <a:pt x="13698601" y="2129028"/>
                    <a:pt x="13680439" y="2129028"/>
                  </a:cubicBezTo>
                  <a:lnTo>
                    <a:pt x="32766" y="2129028"/>
                  </a:lnTo>
                  <a:cubicBezTo>
                    <a:pt x="14732" y="2129028"/>
                    <a:pt x="0" y="2114423"/>
                    <a:pt x="0" y="2096262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36104" y="4098726"/>
            <a:ext cx="490835" cy="490835"/>
            <a:chOff x="0" y="0"/>
            <a:chExt cx="654447" cy="654447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654431" cy="654431"/>
            </a:xfrm>
            <a:custGeom>
              <a:avLst/>
              <a:gdLst/>
              <a:ahLst/>
              <a:cxnLst/>
              <a:rect l="l" t="t" r="r" b="b"/>
              <a:pathLst>
                <a:path w="654431" h="654431">
                  <a:moveTo>
                    <a:pt x="0" y="0"/>
                  </a:moveTo>
                  <a:lnTo>
                    <a:pt x="654431" y="0"/>
                  </a:lnTo>
                  <a:lnTo>
                    <a:pt x="654431" y="654431"/>
                  </a:lnTo>
                  <a:lnTo>
                    <a:pt x="0" y="654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2" b="-2"/>
              </a:stretch>
            </a:blip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871091" y="4233565"/>
            <a:ext cx="220861" cy="220861"/>
          </a:xfrm>
          <a:custGeom>
            <a:avLst/>
            <a:gdLst/>
            <a:ahLst/>
            <a:cxnLst/>
            <a:rect l="l" t="t" r="r" b="b"/>
            <a:pathLst>
              <a:path w="220861" h="220861">
                <a:moveTo>
                  <a:pt x="0" y="0"/>
                </a:moveTo>
                <a:lnTo>
                  <a:pt x="220861" y="0"/>
                </a:lnTo>
                <a:lnTo>
                  <a:pt x="220861" y="220861"/>
                </a:lnTo>
                <a:lnTo>
                  <a:pt x="0" y="2208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31250" b="-31250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36104" y="4743599"/>
            <a:ext cx="2620119" cy="26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Two-Factor Authentication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6104" y="5049590"/>
            <a:ext cx="9957792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OTP-based 2FA via email or SMS adds critical second layer. Required for sensitive operations like admin access and PIN generation.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72541" y="5695504"/>
            <a:ext cx="10284916" cy="1858416"/>
            <a:chOff x="0" y="0"/>
            <a:chExt cx="13713222" cy="24778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713205" cy="2477897"/>
            </a:xfrm>
            <a:custGeom>
              <a:avLst/>
              <a:gdLst/>
              <a:ahLst/>
              <a:cxnLst/>
              <a:rect l="l" t="t" r="r" b="b"/>
              <a:pathLst>
                <a:path w="13713205" h="2477897">
                  <a:moveTo>
                    <a:pt x="0" y="32766"/>
                  </a:moveTo>
                  <a:cubicBezTo>
                    <a:pt x="0" y="14605"/>
                    <a:pt x="14605" y="0"/>
                    <a:pt x="32766" y="0"/>
                  </a:cubicBezTo>
                  <a:lnTo>
                    <a:pt x="13680439" y="0"/>
                  </a:lnTo>
                  <a:cubicBezTo>
                    <a:pt x="13698474" y="0"/>
                    <a:pt x="13713205" y="14605"/>
                    <a:pt x="13713205" y="32766"/>
                  </a:cubicBezTo>
                  <a:lnTo>
                    <a:pt x="13713205" y="2445131"/>
                  </a:lnTo>
                  <a:cubicBezTo>
                    <a:pt x="13713205" y="2463165"/>
                    <a:pt x="13698601" y="2477897"/>
                    <a:pt x="13680439" y="2477897"/>
                  </a:cubicBezTo>
                  <a:lnTo>
                    <a:pt x="32766" y="2477897"/>
                  </a:lnTo>
                  <a:cubicBezTo>
                    <a:pt x="14732" y="2477897"/>
                    <a:pt x="0" y="2463292"/>
                    <a:pt x="0" y="2445131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36104" y="5859066"/>
            <a:ext cx="490835" cy="490835"/>
            <a:chOff x="0" y="0"/>
            <a:chExt cx="654447" cy="654447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654431" cy="654431"/>
            </a:xfrm>
            <a:custGeom>
              <a:avLst/>
              <a:gdLst/>
              <a:ahLst/>
              <a:cxnLst/>
              <a:rect l="l" t="t" r="r" b="b"/>
              <a:pathLst>
                <a:path w="654431" h="654431">
                  <a:moveTo>
                    <a:pt x="0" y="0"/>
                  </a:moveTo>
                  <a:lnTo>
                    <a:pt x="654431" y="0"/>
                  </a:lnTo>
                  <a:lnTo>
                    <a:pt x="654431" y="654431"/>
                  </a:lnTo>
                  <a:lnTo>
                    <a:pt x="0" y="654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2" b="-2"/>
              </a:stretch>
            </a:blipFill>
          </p:spPr>
        </p:sp>
      </p:grpSp>
      <p:sp>
        <p:nvSpPr>
          <p:cNvPr id="30" name="Freeform 30" descr="preencoded.png"/>
          <p:cNvSpPr/>
          <p:nvPr/>
        </p:nvSpPr>
        <p:spPr>
          <a:xfrm>
            <a:off x="871091" y="5993904"/>
            <a:ext cx="220861" cy="220861"/>
          </a:xfrm>
          <a:custGeom>
            <a:avLst/>
            <a:gdLst/>
            <a:ahLst/>
            <a:cxnLst/>
            <a:rect l="l" t="t" r="r" b="b"/>
            <a:pathLst>
              <a:path w="220861" h="220861">
                <a:moveTo>
                  <a:pt x="0" y="0"/>
                </a:moveTo>
                <a:lnTo>
                  <a:pt x="220861" y="0"/>
                </a:lnTo>
                <a:lnTo>
                  <a:pt x="220861" y="220861"/>
                </a:lnTo>
                <a:lnTo>
                  <a:pt x="0" y="2208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2500" b="-12500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36104" y="6503937"/>
            <a:ext cx="2045047" cy="26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Account Locking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6104" y="6809929"/>
            <a:ext cx="9957792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Automatic lockout after 3 failed login attempts prevents brute force attacks. Admins can review and unlock accounts through secure dashboard.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72541" y="7717482"/>
            <a:ext cx="10284916" cy="1858416"/>
            <a:chOff x="0" y="0"/>
            <a:chExt cx="13713222" cy="247788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13205" cy="2477897"/>
            </a:xfrm>
            <a:custGeom>
              <a:avLst/>
              <a:gdLst/>
              <a:ahLst/>
              <a:cxnLst/>
              <a:rect l="l" t="t" r="r" b="b"/>
              <a:pathLst>
                <a:path w="13713205" h="2477897">
                  <a:moveTo>
                    <a:pt x="0" y="32766"/>
                  </a:moveTo>
                  <a:cubicBezTo>
                    <a:pt x="0" y="14605"/>
                    <a:pt x="14605" y="0"/>
                    <a:pt x="32766" y="0"/>
                  </a:cubicBezTo>
                  <a:lnTo>
                    <a:pt x="13680439" y="0"/>
                  </a:lnTo>
                  <a:cubicBezTo>
                    <a:pt x="13698474" y="0"/>
                    <a:pt x="13713205" y="14605"/>
                    <a:pt x="13713205" y="32766"/>
                  </a:cubicBezTo>
                  <a:lnTo>
                    <a:pt x="13713205" y="2445131"/>
                  </a:lnTo>
                  <a:cubicBezTo>
                    <a:pt x="13713205" y="2463165"/>
                    <a:pt x="13698601" y="2477897"/>
                    <a:pt x="13680439" y="2477897"/>
                  </a:cubicBezTo>
                  <a:lnTo>
                    <a:pt x="32766" y="2477897"/>
                  </a:lnTo>
                  <a:cubicBezTo>
                    <a:pt x="14732" y="2477897"/>
                    <a:pt x="0" y="2463292"/>
                    <a:pt x="0" y="2445131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736104" y="7881045"/>
            <a:ext cx="490835" cy="490835"/>
            <a:chOff x="0" y="0"/>
            <a:chExt cx="654447" cy="654447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654431" cy="654431"/>
            </a:xfrm>
            <a:custGeom>
              <a:avLst/>
              <a:gdLst/>
              <a:ahLst/>
              <a:cxnLst/>
              <a:rect l="l" t="t" r="r" b="b"/>
              <a:pathLst>
                <a:path w="654431" h="654431">
                  <a:moveTo>
                    <a:pt x="0" y="0"/>
                  </a:moveTo>
                  <a:lnTo>
                    <a:pt x="654431" y="0"/>
                  </a:lnTo>
                  <a:lnTo>
                    <a:pt x="654431" y="654431"/>
                  </a:lnTo>
                  <a:lnTo>
                    <a:pt x="0" y="654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" b="-2"/>
              </a:stretch>
            </a:blipFill>
          </p:spPr>
        </p:sp>
      </p:grpSp>
      <p:sp>
        <p:nvSpPr>
          <p:cNvPr id="37" name="Freeform 37" descr="preencoded.png"/>
          <p:cNvSpPr/>
          <p:nvPr/>
        </p:nvSpPr>
        <p:spPr>
          <a:xfrm>
            <a:off x="871091" y="8015882"/>
            <a:ext cx="220861" cy="220861"/>
          </a:xfrm>
          <a:custGeom>
            <a:avLst/>
            <a:gdLst/>
            <a:ahLst/>
            <a:cxnLst/>
            <a:rect l="l" t="t" r="r" b="b"/>
            <a:pathLst>
              <a:path w="220861" h="220861">
                <a:moveTo>
                  <a:pt x="0" y="0"/>
                </a:moveTo>
                <a:lnTo>
                  <a:pt x="220861" y="0"/>
                </a:lnTo>
                <a:lnTo>
                  <a:pt x="220861" y="220862"/>
                </a:lnTo>
                <a:lnTo>
                  <a:pt x="0" y="2208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6250" b="-6250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736104" y="8525916"/>
            <a:ext cx="2243435" cy="26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Auto-Logout Protection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6104" y="8831908"/>
            <a:ext cx="9957792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Sessions automatically terminate after 1 hour of inactivity, minimizing exposure from unattended devices in public or office environments.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19720" y="467916"/>
            <a:ext cx="6937325" cy="57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Dual Authentication 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9720" y="1473250"/>
            <a:ext cx="2656434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Admin Access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19720" y="2013942"/>
            <a:ext cx="7889825" cy="7889825"/>
            <a:chOff x="0" y="0"/>
            <a:chExt cx="11077773" cy="11077773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1077829" cy="11077829"/>
            </a:xfrm>
            <a:custGeom>
              <a:avLst/>
              <a:gdLst/>
              <a:ahLst/>
              <a:cxnLst/>
              <a:rect l="l" t="t" r="r" b="b"/>
              <a:pathLst>
                <a:path w="11077829" h="11077829">
                  <a:moveTo>
                    <a:pt x="0" y="0"/>
                  </a:moveTo>
                  <a:lnTo>
                    <a:pt x="11077829" y="0"/>
                  </a:lnTo>
                  <a:lnTo>
                    <a:pt x="11077829" y="11077829"/>
                  </a:lnTo>
                  <a:lnTo>
                    <a:pt x="0" y="1107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19720" y="10464254"/>
            <a:ext cx="8308330" cy="34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Mandatory OTP verification for every login session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9720" y="10809535"/>
            <a:ext cx="8308330" cy="34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Protected default admin account cannot be deleted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9720" y="11154816"/>
            <a:ext cx="8308330" cy="34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Privileged access to all system functions and reports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9720" y="11500097"/>
            <a:ext cx="8308330" cy="34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Full audit trail of administrative actions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69475" y="1473250"/>
            <a:ext cx="2656434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Customer Access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69475" y="2013942"/>
            <a:ext cx="7889825" cy="7889825"/>
            <a:chOff x="0" y="0"/>
            <a:chExt cx="11077773" cy="1107777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1077829" cy="11077829"/>
            </a:xfrm>
            <a:custGeom>
              <a:avLst/>
              <a:gdLst/>
              <a:ahLst/>
              <a:cxnLst/>
              <a:rect l="l" t="t" r="r" b="b"/>
              <a:pathLst>
                <a:path w="11077829" h="11077829">
                  <a:moveTo>
                    <a:pt x="0" y="0"/>
                  </a:moveTo>
                  <a:lnTo>
                    <a:pt x="11077829" y="0"/>
                  </a:lnTo>
                  <a:lnTo>
                    <a:pt x="11077829" y="11077829"/>
                  </a:lnTo>
                  <a:lnTo>
                    <a:pt x="0" y="1107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369475" y="10464254"/>
            <a:ext cx="8308330" cy="34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Secure login with BCrypt-hashed credentials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69475" y="10809535"/>
            <a:ext cx="8308330" cy="34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Optional 2FA for enhanced account protection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69475" y="11154816"/>
            <a:ext cx="8308330" cy="34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Transaction PIN required for financial operations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69475" y="11500097"/>
            <a:ext cx="8308330" cy="34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Self-service dashboard with full account visibility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619482"/>
            <a:chOff x="0" y="0"/>
            <a:chExt cx="9144000" cy="1415931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4159357"/>
            </a:xfrm>
            <a:custGeom>
              <a:avLst/>
              <a:gdLst/>
              <a:ahLst/>
              <a:cxnLst/>
              <a:rect l="l" t="t" r="r" b="b"/>
              <a:pathLst>
                <a:path w="9144000" h="14159357">
                  <a:moveTo>
                    <a:pt x="0" y="0"/>
                  </a:moveTo>
                  <a:lnTo>
                    <a:pt x="9144000" y="0"/>
                  </a:lnTo>
                  <a:lnTo>
                    <a:pt x="9144000" y="14159357"/>
                  </a:lnTo>
                  <a:lnTo>
                    <a:pt x="0" y="14159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" b="-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373540" y="395585"/>
            <a:ext cx="5743129" cy="46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Customer Dashboard Capabilities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7373540" y="1104751"/>
            <a:ext cx="147191" cy="147191"/>
          </a:xfrm>
          <a:custGeom>
            <a:avLst/>
            <a:gdLst/>
            <a:ahLst/>
            <a:cxnLst/>
            <a:rect l="l" t="t" r="r" b="b"/>
            <a:pathLst>
              <a:path w="147191" h="147191">
                <a:moveTo>
                  <a:pt x="0" y="0"/>
                </a:moveTo>
                <a:lnTo>
                  <a:pt x="147191" y="0"/>
                </a:lnTo>
                <a:lnTo>
                  <a:pt x="147191" y="147191"/>
                </a:lnTo>
                <a:lnTo>
                  <a:pt x="0" y="147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373540" y="1317426"/>
            <a:ext cx="10398919" cy="19050"/>
            <a:chOff x="0" y="0"/>
            <a:chExt cx="13865225" cy="254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3865225" cy="25400"/>
            </a:xfrm>
            <a:custGeom>
              <a:avLst/>
              <a:gdLst/>
              <a:ahLst/>
              <a:cxnLst/>
              <a:rect l="l" t="t" r="r" b="b"/>
              <a:pathLst>
                <a:path w="13865225" h="25400">
                  <a:moveTo>
                    <a:pt x="0" y="0"/>
                  </a:moveTo>
                  <a:lnTo>
                    <a:pt x="13865225" y="0"/>
                  </a:lnTo>
                  <a:lnTo>
                    <a:pt x="13865225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" r="-1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373540" y="1438572"/>
            <a:ext cx="2051893" cy="21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1"/>
              </a:lnSpc>
            </a:pPr>
            <a:r>
              <a:rPr lang="en-US" sz="1537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Account Management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3540" y="1680716"/>
            <a:ext cx="10398919" cy="2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1524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View real-time balance, IFSC code, branch details, and complete transaction history with downloadable mini-statements.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373540" y="2229891"/>
            <a:ext cx="147191" cy="147191"/>
          </a:xfrm>
          <a:custGeom>
            <a:avLst/>
            <a:gdLst/>
            <a:ahLst/>
            <a:cxnLst/>
            <a:rect l="l" t="t" r="r" b="b"/>
            <a:pathLst>
              <a:path w="147191" h="147191">
                <a:moveTo>
                  <a:pt x="0" y="0"/>
                </a:moveTo>
                <a:lnTo>
                  <a:pt x="147191" y="0"/>
                </a:lnTo>
                <a:lnTo>
                  <a:pt x="147191" y="147191"/>
                </a:lnTo>
                <a:lnTo>
                  <a:pt x="0" y="1471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8124" r="-28124"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373540" y="2442567"/>
            <a:ext cx="10398919" cy="19050"/>
            <a:chOff x="0" y="0"/>
            <a:chExt cx="13865225" cy="2540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3865225" cy="25400"/>
            </a:xfrm>
            <a:custGeom>
              <a:avLst/>
              <a:gdLst/>
              <a:ahLst/>
              <a:cxnLst/>
              <a:rect l="l" t="t" r="r" b="b"/>
              <a:pathLst>
                <a:path w="13865225" h="25400">
                  <a:moveTo>
                    <a:pt x="0" y="0"/>
                  </a:moveTo>
                  <a:lnTo>
                    <a:pt x="13865225" y="0"/>
                  </a:lnTo>
                  <a:lnTo>
                    <a:pt x="13865225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" r="-1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373540" y="2593033"/>
            <a:ext cx="1219200" cy="21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1"/>
              </a:lnSpc>
            </a:pPr>
            <a:r>
              <a:rPr lang="en-US" sz="1537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Transactions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73540" y="2835176"/>
            <a:ext cx="10398919" cy="2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1524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Deposit funds, withdraw cash, and transfer money—all protected by PIN verification and recipient validation checks.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7373540" y="3355032"/>
            <a:ext cx="147191" cy="147191"/>
          </a:xfrm>
          <a:custGeom>
            <a:avLst/>
            <a:gdLst/>
            <a:ahLst/>
            <a:cxnLst/>
            <a:rect l="l" t="t" r="r" b="b"/>
            <a:pathLst>
              <a:path w="147191" h="147191">
                <a:moveTo>
                  <a:pt x="0" y="0"/>
                </a:moveTo>
                <a:lnTo>
                  <a:pt x="147191" y="0"/>
                </a:lnTo>
                <a:lnTo>
                  <a:pt x="147191" y="147192"/>
                </a:lnTo>
                <a:lnTo>
                  <a:pt x="0" y="147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373540" y="3567707"/>
            <a:ext cx="10398919" cy="19050"/>
            <a:chOff x="0" y="0"/>
            <a:chExt cx="13865225" cy="254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3865225" cy="25400"/>
            </a:xfrm>
            <a:custGeom>
              <a:avLst/>
              <a:gdLst/>
              <a:ahLst/>
              <a:cxnLst/>
              <a:rect l="l" t="t" r="r" b="b"/>
              <a:pathLst>
                <a:path w="13865225" h="25400">
                  <a:moveTo>
                    <a:pt x="0" y="0"/>
                  </a:moveTo>
                  <a:lnTo>
                    <a:pt x="13865225" y="0"/>
                  </a:lnTo>
                  <a:lnTo>
                    <a:pt x="13865225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" r="-11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373540" y="3650010"/>
            <a:ext cx="10398919" cy="4491781"/>
            <a:chOff x="0" y="0"/>
            <a:chExt cx="13865225" cy="5989042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3865225" cy="5989066"/>
            </a:xfrm>
            <a:custGeom>
              <a:avLst/>
              <a:gdLst/>
              <a:ahLst/>
              <a:cxnLst/>
              <a:rect l="l" t="t" r="r" b="b"/>
              <a:pathLst>
                <a:path w="13865225" h="5989066">
                  <a:moveTo>
                    <a:pt x="0" y="0"/>
                  </a:moveTo>
                  <a:lnTo>
                    <a:pt x="13865225" y="0"/>
                  </a:lnTo>
                  <a:lnTo>
                    <a:pt x="13865225" y="5989066"/>
                  </a:lnTo>
                  <a:lnTo>
                    <a:pt x="0" y="5989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3" b="-3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9854972" y="7002056"/>
            <a:ext cx="1544064" cy="29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Plan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54972" y="7353745"/>
            <a:ext cx="1544064" cy="47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51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Develop roadmap and milestones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19730" y="7002056"/>
            <a:ext cx="1544063" cy="29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Measure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19730" y="7353745"/>
            <a:ext cx="1544063" cy="47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51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Track outcomes and metrics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77516" y="4133752"/>
            <a:ext cx="1544064" cy="29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Discover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77516" y="4485441"/>
            <a:ext cx="1544064" cy="47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51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Identify needs and goals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738286" y="4133752"/>
            <a:ext cx="1544063" cy="29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Optimize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738286" y="4485441"/>
            <a:ext cx="1544063" cy="47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51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Refine based on insights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61959" y="4133752"/>
            <a:ext cx="1544063" cy="29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Execute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61959" y="4485441"/>
            <a:ext cx="1544063" cy="71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51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Implement solutions and tests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373540" y="8395395"/>
            <a:ext cx="1841301" cy="23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437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Loan Services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73540" y="8647062"/>
            <a:ext cx="10398919" cy="59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1524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Track active loans, enable auto-repayment toggle, request early closure, and manage EMI schedules from one central hub.</a:t>
            </a:r>
          </a:p>
        </p:txBody>
      </p:sp>
      <p:sp>
        <p:nvSpPr>
          <p:cNvPr id="36" name="Freeform 36" descr="preencoded.png"/>
          <p:cNvSpPr/>
          <p:nvPr/>
        </p:nvSpPr>
        <p:spPr>
          <a:xfrm>
            <a:off x="7373540" y="9137600"/>
            <a:ext cx="147191" cy="147191"/>
          </a:xfrm>
          <a:custGeom>
            <a:avLst/>
            <a:gdLst/>
            <a:ahLst/>
            <a:cxnLst/>
            <a:rect l="l" t="t" r="r" b="b"/>
            <a:pathLst>
              <a:path w="147191" h="147191">
                <a:moveTo>
                  <a:pt x="0" y="0"/>
                </a:moveTo>
                <a:lnTo>
                  <a:pt x="147191" y="0"/>
                </a:lnTo>
                <a:lnTo>
                  <a:pt x="147191" y="147191"/>
                </a:lnTo>
                <a:lnTo>
                  <a:pt x="0" y="147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7373540" y="9350276"/>
            <a:ext cx="10398919" cy="19050"/>
            <a:chOff x="0" y="0"/>
            <a:chExt cx="13865225" cy="25400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13865225" cy="25400"/>
            </a:xfrm>
            <a:custGeom>
              <a:avLst/>
              <a:gdLst/>
              <a:ahLst/>
              <a:cxnLst/>
              <a:rect l="l" t="t" r="r" b="b"/>
              <a:pathLst>
                <a:path w="13865225" h="25400">
                  <a:moveTo>
                    <a:pt x="0" y="0"/>
                  </a:moveTo>
                  <a:lnTo>
                    <a:pt x="13865225" y="0"/>
                  </a:lnTo>
                  <a:lnTo>
                    <a:pt x="13865225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" r="-11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7373540" y="9549854"/>
            <a:ext cx="1841301" cy="23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437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Security Controls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73540" y="9801523"/>
            <a:ext cx="10398919" cy="2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1524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Generate transaction PINs, request account deletion, and manage security preferences with OTP-verified authorization.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95781"/>
            <a:chOff x="0" y="0"/>
            <a:chExt cx="9144000" cy="1372770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27685"/>
            </a:xfrm>
            <a:custGeom>
              <a:avLst/>
              <a:gdLst/>
              <a:ahLst/>
              <a:cxnLst/>
              <a:rect l="l" t="t" r="r" b="b"/>
              <a:pathLst>
                <a:path w="9144000" h="13727685">
                  <a:moveTo>
                    <a:pt x="0" y="0"/>
                  </a:moveTo>
                  <a:lnTo>
                    <a:pt x="9144000" y="0"/>
                  </a:lnTo>
                  <a:lnTo>
                    <a:pt x="9144000" y="13727685"/>
                  </a:lnTo>
                  <a:lnTo>
                    <a:pt x="0" y="13727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" b="-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51434" y="571351"/>
            <a:ext cx="5509320" cy="68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Admin Control Center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1434" y="1516707"/>
            <a:ext cx="9927134" cy="7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Comprehensive administrative tools for managing the entire banking ecosystem with enterprise-grade security and oversight capabilities.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37146" y="2497634"/>
            <a:ext cx="9955709" cy="1665982"/>
            <a:chOff x="0" y="0"/>
            <a:chExt cx="13274278" cy="2221310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3236194" cy="2183257"/>
            </a:xfrm>
            <a:custGeom>
              <a:avLst/>
              <a:gdLst/>
              <a:ahLst/>
              <a:cxnLst/>
              <a:rect l="l" t="t" r="r" b="b"/>
              <a:pathLst>
                <a:path w="13236194" h="2183257">
                  <a:moveTo>
                    <a:pt x="0" y="182880"/>
                  </a:moveTo>
                  <a:cubicBezTo>
                    <a:pt x="0" y="81915"/>
                    <a:pt x="83058" y="0"/>
                    <a:pt x="185547" y="0"/>
                  </a:cubicBezTo>
                  <a:lnTo>
                    <a:pt x="13050647" y="0"/>
                  </a:lnTo>
                  <a:cubicBezTo>
                    <a:pt x="13153137" y="0"/>
                    <a:pt x="13236194" y="81915"/>
                    <a:pt x="13236194" y="182880"/>
                  </a:cubicBezTo>
                  <a:lnTo>
                    <a:pt x="13236194" y="2000377"/>
                  </a:lnTo>
                  <a:cubicBezTo>
                    <a:pt x="13236194" y="2101342"/>
                    <a:pt x="13153137" y="2183257"/>
                    <a:pt x="13050647" y="2183257"/>
                  </a:cubicBezTo>
                  <a:lnTo>
                    <a:pt x="185547" y="2183257"/>
                  </a:lnTo>
                  <a:cubicBezTo>
                    <a:pt x="83058" y="2183257"/>
                    <a:pt x="0" y="2101342"/>
                    <a:pt x="0" y="2000377"/>
                  </a:cubicBez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3274294" cy="2221357"/>
            </a:xfrm>
            <a:custGeom>
              <a:avLst/>
              <a:gdLst/>
              <a:ahLst/>
              <a:cxnLst/>
              <a:rect l="l" t="t" r="r" b="b"/>
              <a:pathLst>
                <a:path w="13274294" h="2221357">
                  <a:moveTo>
                    <a:pt x="0" y="201930"/>
                  </a:moveTo>
                  <a:cubicBezTo>
                    <a:pt x="0" y="90170"/>
                    <a:pt x="91821" y="0"/>
                    <a:pt x="204597" y="0"/>
                  </a:cubicBezTo>
                  <a:lnTo>
                    <a:pt x="13069697" y="0"/>
                  </a:lnTo>
                  <a:lnTo>
                    <a:pt x="13069697" y="19050"/>
                  </a:lnTo>
                  <a:lnTo>
                    <a:pt x="13069697" y="0"/>
                  </a:lnTo>
                  <a:cubicBezTo>
                    <a:pt x="13182473" y="0"/>
                    <a:pt x="13274294" y="90170"/>
                    <a:pt x="13274294" y="201930"/>
                  </a:cubicBezTo>
                  <a:lnTo>
                    <a:pt x="13274294" y="2019427"/>
                  </a:lnTo>
                  <a:lnTo>
                    <a:pt x="13255244" y="2019427"/>
                  </a:lnTo>
                  <a:lnTo>
                    <a:pt x="13274294" y="2019427"/>
                  </a:lnTo>
                  <a:cubicBezTo>
                    <a:pt x="13274294" y="2131187"/>
                    <a:pt x="13182473" y="2221357"/>
                    <a:pt x="13069697" y="2221357"/>
                  </a:cubicBezTo>
                  <a:lnTo>
                    <a:pt x="13069697" y="2202307"/>
                  </a:lnTo>
                  <a:lnTo>
                    <a:pt x="13069697" y="2221357"/>
                  </a:lnTo>
                  <a:lnTo>
                    <a:pt x="204597" y="2221357"/>
                  </a:lnTo>
                  <a:lnTo>
                    <a:pt x="204597" y="2202307"/>
                  </a:lnTo>
                  <a:lnTo>
                    <a:pt x="204597" y="2221357"/>
                  </a:lnTo>
                  <a:cubicBezTo>
                    <a:pt x="91821" y="2221357"/>
                    <a:pt x="0" y="2131187"/>
                    <a:pt x="0" y="201942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19427"/>
                  </a:lnTo>
                  <a:lnTo>
                    <a:pt x="19050" y="2019427"/>
                  </a:lnTo>
                  <a:lnTo>
                    <a:pt x="38100" y="2019427"/>
                  </a:lnTo>
                  <a:cubicBezTo>
                    <a:pt x="38100" y="2109597"/>
                    <a:pt x="112395" y="2183257"/>
                    <a:pt x="204597" y="2183257"/>
                  </a:cubicBezTo>
                  <a:lnTo>
                    <a:pt x="13069697" y="2183257"/>
                  </a:lnTo>
                  <a:cubicBezTo>
                    <a:pt x="13161899" y="2183257"/>
                    <a:pt x="13236194" y="2109597"/>
                    <a:pt x="13236194" y="2019427"/>
                  </a:cubicBezTo>
                  <a:lnTo>
                    <a:pt x="13236194" y="201930"/>
                  </a:lnTo>
                  <a:lnTo>
                    <a:pt x="13255244" y="201930"/>
                  </a:lnTo>
                  <a:lnTo>
                    <a:pt x="13236194" y="201930"/>
                  </a:lnTo>
                  <a:cubicBezTo>
                    <a:pt x="13236194" y="111760"/>
                    <a:pt x="13161899" y="38100"/>
                    <a:pt x="13069697" y="38100"/>
                  </a:cubicBezTo>
                  <a:lnTo>
                    <a:pt x="204597" y="38100"/>
                  </a:lnTo>
                  <a:lnTo>
                    <a:pt x="204597" y="19050"/>
                  </a:lnTo>
                  <a:lnTo>
                    <a:pt x="204597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22859" y="2511921"/>
            <a:ext cx="114300" cy="1637407"/>
            <a:chOff x="0" y="0"/>
            <a:chExt cx="152400" cy="218321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52400" cy="2183257"/>
            </a:xfrm>
            <a:custGeom>
              <a:avLst/>
              <a:gdLst/>
              <a:ahLst/>
              <a:cxnLst/>
              <a:rect l="l" t="t" r="r" b="b"/>
              <a:pathLst>
                <a:path w="152400" h="2183257">
                  <a:moveTo>
                    <a:pt x="0" y="0"/>
                  </a:moveTo>
                  <a:lnTo>
                    <a:pt x="152400" y="0"/>
                  </a:lnTo>
                  <a:lnTo>
                    <a:pt x="152400" y="2183257"/>
                  </a:lnTo>
                  <a:lnTo>
                    <a:pt x="0" y="2183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2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80344" y="2736056"/>
            <a:ext cx="2963316" cy="35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Customer Management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0344" y="3152477"/>
            <a:ext cx="9355039" cy="7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Create new customer accounts, update existing profiles, view complete customer portfolios, and manage the full customer lifecycle from onboarding to closure.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37146" y="4349651"/>
            <a:ext cx="9955709" cy="1665982"/>
            <a:chOff x="0" y="0"/>
            <a:chExt cx="13274278" cy="2221310"/>
          </a:xfrm>
        </p:grpSpPr>
        <p:sp>
          <p:nvSpPr>
            <p:cNvPr id="20" name="Freeform 20"/>
            <p:cNvSpPr/>
            <p:nvPr/>
          </p:nvSpPr>
          <p:spPr>
            <a:xfrm>
              <a:off x="19050" y="19050"/>
              <a:ext cx="13236194" cy="2183257"/>
            </a:xfrm>
            <a:custGeom>
              <a:avLst/>
              <a:gdLst/>
              <a:ahLst/>
              <a:cxnLst/>
              <a:rect l="l" t="t" r="r" b="b"/>
              <a:pathLst>
                <a:path w="13236194" h="2183257">
                  <a:moveTo>
                    <a:pt x="0" y="182880"/>
                  </a:moveTo>
                  <a:cubicBezTo>
                    <a:pt x="0" y="81915"/>
                    <a:pt x="83058" y="0"/>
                    <a:pt x="185547" y="0"/>
                  </a:cubicBezTo>
                  <a:lnTo>
                    <a:pt x="13050647" y="0"/>
                  </a:lnTo>
                  <a:cubicBezTo>
                    <a:pt x="13153137" y="0"/>
                    <a:pt x="13236194" y="81915"/>
                    <a:pt x="13236194" y="182880"/>
                  </a:cubicBezTo>
                  <a:lnTo>
                    <a:pt x="13236194" y="2000377"/>
                  </a:lnTo>
                  <a:cubicBezTo>
                    <a:pt x="13236194" y="2101342"/>
                    <a:pt x="13153137" y="2183257"/>
                    <a:pt x="13050647" y="2183257"/>
                  </a:cubicBezTo>
                  <a:lnTo>
                    <a:pt x="185547" y="2183257"/>
                  </a:lnTo>
                  <a:cubicBezTo>
                    <a:pt x="83058" y="2183257"/>
                    <a:pt x="0" y="2101342"/>
                    <a:pt x="0" y="2000377"/>
                  </a:cubicBez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3274294" cy="2221357"/>
            </a:xfrm>
            <a:custGeom>
              <a:avLst/>
              <a:gdLst/>
              <a:ahLst/>
              <a:cxnLst/>
              <a:rect l="l" t="t" r="r" b="b"/>
              <a:pathLst>
                <a:path w="13274294" h="2221357">
                  <a:moveTo>
                    <a:pt x="0" y="201930"/>
                  </a:moveTo>
                  <a:cubicBezTo>
                    <a:pt x="0" y="90170"/>
                    <a:pt x="91821" y="0"/>
                    <a:pt x="204597" y="0"/>
                  </a:cubicBezTo>
                  <a:lnTo>
                    <a:pt x="13069697" y="0"/>
                  </a:lnTo>
                  <a:lnTo>
                    <a:pt x="13069697" y="19050"/>
                  </a:lnTo>
                  <a:lnTo>
                    <a:pt x="13069697" y="0"/>
                  </a:lnTo>
                  <a:cubicBezTo>
                    <a:pt x="13182473" y="0"/>
                    <a:pt x="13274294" y="90170"/>
                    <a:pt x="13274294" y="201930"/>
                  </a:cubicBezTo>
                  <a:lnTo>
                    <a:pt x="13274294" y="2019427"/>
                  </a:lnTo>
                  <a:lnTo>
                    <a:pt x="13255244" y="2019427"/>
                  </a:lnTo>
                  <a:lnTo>
                    <a:pt x="13274294" y="2019427"/>
                  </a:lnTo>
                  <a:cubicBezTo>
                    <a:pt x="13274294" y="2131187"/>
                    <a:pt x="13182473" y="2221357"/>
                    <a:pt x="13069697" y="2221357"/>
                  </a:cubicBezTo>
                  <a:lnTo>
                    <a:pt x="13069697" y="2202307"/>
                  </a:lnTo>
                  <a:lnTo>
                    <a:pt x="13069697" y="2221357"/>
                  </a:lnTo>
                  <a:lnTo>
                    <a:pt x="204597" y="2221357"/>
                  </a:lnTo>
                  <a:lnTo>
                    <a:pt x="204597" y="2202307"/>
                  </a:lnTo>
                  <a:lnTo>
                    <a:pt x="204597" y="2221357"/>
                  </a:lnTo>
                  <a:cubicBezTo>
                    <a:pt x="91821" y="2221357"/>
                    <a:pt x="0" y="2131187"/>
                    <a:pt x="0" y="201942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19427"/>
                  </a:lnTo>
                  <a:lnTo>
                    <a:pt x="19050" y="2019427"/>
                  </a:lnTo>
                  <a:lnTo>
                    <a:pt x="38100" y="2019427"/>
                  </a:lnTo>
                  <a:cubicBezTo>
                    <a:pt x="38100" y="2109597"/>
                    <a:pt x="112395" y="2183257"/>
                    <a:pt x="204597" y="2183257"/>
                  </a:cubicBezTo>
                  <a:lnTo>
                    <a:pt x="13069697" y="2183257"/>
                  </a:lnTo>
                  <a:cubicBezTo>
                    <a:pt x="13161899" y="2183257"/>
                    <a:pt x="13236194" y="2109597"/>
                    <a:pt x="13236194" y="2019427"/>
                  </a:cubicBezTo>
                  <a:lnTo>
                    <a:pt x="13236194" y="201930"/>
                  </a:lnTo>
                  <a:lnTo>
                    <a:pt x="13255244" y="201930"/>
                  </a:lnTo>
                  <a:lnTo>
                    <a:pt x="13236194" y="201930"/>
                  </a:lnTo>
                  <a:cubicBezTo>
                    <a:pt x="13236194" y="111760"/>
                    <a:pt x="13161899" y="38100"/>
                    <a:pt x="13069697" y="38100"/>
                  </a:cubicBezTo>
                  <a:lnTo>
                    <a:pt x="204597" y="38100"/>
                  </a:lnTo>
                  <a:lnTo>
                    <a:pt x="204597" y="19050"/>
                  </a:lnTo>
                  <a:lnTo>
                    <a:pt x="204597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22859" y="4363939"/>
            <a:ext cx="114300" cy="1637407"/>
            <a:chOff x="0" y="0"/>
            <a:chExt cx="152400" cy="218321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52400" cy="2183257"/>
            </a:xfrm>
            <a:custGeom>
              <a:avLst/>
              <a:gdLst/>
              <a:ahLst/>
              <a:cxnLst/>
              <a:rect l="l" t="t" r="r" b="b"/>
              <a:pathLst>
                <a:path w="152400" h="2183257">
                  <a:moveTo>
                    <a:pt x="0" y="0"/>
                  </a:moveTo>
                  <a:lnTo>
                    <a:pt x="152400" y="0"/>
                  </a:lnTo>
                  <a:lnTo>
                    <a:pt x="152400" y="2183257"/>
                  </a:lnTo>
                  <a:lnTo>
                    <a:pt x="0" y="2183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25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80344" y="4588074"/>
            <a:ext cx="2683966" cy="35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Security Operations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0344" y="5004495"/>
            <a:ext cx="9355039" cy="7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Monitor locked accounts, unlock after verification, review failed login attempts, manage admin users, and maintain system-wide security posture.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37146" y="6201668"/>
            <a:ext cx="9955709" cy="1665983"/>
            <a:chOff x="0" y="0"/>
            <a:chExt cx="13274278" cy="2221310"/>
          </a:xfrm>
        </p:grpSpPr>
        <p:sp>
          <p:nvSpPr>
            <p:cNvPr id="27" name="Freeform 27"/>
            <p:cNvSpPr/>
            <p:nvPr/>
          </p:nvSpPr>
          <p:spPr>
            <a:xfrm>
              <a:off x="19050" y="19050"/>
              <a:ext cx="13236194" cy="2183257"/>
            </a:xfrm>
            <a:custGeom>
              <a:avLst/>
              <a:gdLst/>
              <a:ahLst/>
              <a:cxnLst/>
              <a:rect l="l" t="t" r="r" b="b"/>
              <a:pathLst>
                <a:path w="13236194" h="2183257">
                  <a:moveTo>
                    <a:pt x="0" y="182880"/>
                  </a:moveTo>
                  <a:cubicBezTo>
                    <a:pt x="0" y="81915"/>
                    <a:pt x="83058" y="0"/>
                    <a:pt x="185547" y="0"/>
                  </a:cubicBezTo>
                  <a:lnTo>
                    <a:pt x="13050647" y="0"/>
                  </a:lnTo>
                  <a:cubicBezTo>
                    <a:pt x="13153137" y="0"/>
                    <a:pt x="13236194" y="81915"/>
                    <a:pt x="13236194" y="182880"/>
                  </a:cubicBezTo>
                  <a:lnTo>
                    <a:pt x="13236194" y="2000377"/>
                  </a:lnTo>
                  <a:cubicBezTo>
                    <a:pt x="13236194" y="2101342"/>
                    <a:pt x="13153137" y="2183257"/>
                    <a:pt x="13050647" y="2183257"/>
                  </a:cubicBezTo>
                  <a:lnTo>
                    <a:pt x="185547" y="2183257"/>
                  </a:lnTo>
                  <a:cubicBezTo>
                    <a:pt x="83058" y="2183257"/>
                    <a:pt x="0" y="2101342"/>
                    <a:pt x="0" y="2000377"/>
                  </a:cubicBez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3274294" cy="2221357"/>
            </a:xfrm>
            <a:custGeom>
              <a:avLst/>
              <a:gdLst/>
              <a:ahLst/>
              <a:cxnLst/>
              <a:rect l="l" t="t" r="r" b="b"/>
              <a:pathLst>
                <a:path w="13274294" h="2221357">
                  <a:moveTo>
                    <a:pt x="0" y="201930"/>
                  </a:moveTo>
                  <a:cubicBezTo>
                    <a:pt x="0" y="90170"/>
                    <a:pt x="91821" y="0"/>
                    <a:pt x="204597" y="0"/>
                  </a:cubicBezTo>
                  <a:lnTo>
                    <a:pt x="13069697" y="0"/>
                  </a:lnTo>
                  <a:lnTo>
                    <a:pt x="13069697" y="19050"/>
                  </a:lnTo>
                  <a:lnTo>
                    <a:pt x="13069697" y="0"/>
                  </a:lnTo>
                  <a:cubicBezTo>
                    <a:pt x="13182473" y="0"/>
                    <a:pt x="13274294" y="90170"/>
                    <a:pt x="13274294" y="201930"/>
                  </a:cubicBezTo>
                  <a:lnTo>
                    <a:pt x="13274294" y="2019427"/>
                  </a:lnTo>
                  <a:lnTo>
                    <a:pt x="13255244" y="2019427"/>
                  </a:lnTo>
                  <a:lnTo>
                    <a:pt x="13274294" y="2019427"/>
                  </a:lnTo>
                  <a:cubicBezTo>
                    <a:pt x="13274294" y="2131187"/>
                    <a:pt x="13182473" y="2221357"/>
                    <a:pt x="13069697" y="2221357"/>
                  </a:cubicBezTo>
                  <a:lnTo>
                    <a:pt x="13069697" y="2202307"/>
                  </a:lnTo>
                  <a:lnTo>
                    <a:pt x="13069697" y="2221357"/>
                  </a:lnTo>
                  <a:lnTo>
                    <a:pt x="204597" y="2221357"/>
                  </a:lnTo>
                  <a:lnTo>
                    <a:pt x="204597" y="2202307"/>
                  </a:lnTo>
                  <a:lnTo>
                    <a:pt x="204597" y="2221357"/>
                  </a:lnTo>
                  <a:cubicBezTo>
                    <a:pt x="91821" y="2221357"/>
                    <a:pt x="0" y="2131187"/>
                    <a:pt x="0" y="201942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19427"/>
                  </a:lnTo>
                  <a:lnTo>
                    <a:pt x="19050" y="2019427"/>
                  </a:lnTo>
                  <a:lnTo>
                    <a:pt x="38100" y="2019427"/>
                  </a:lnTo>
                  <a:cubicBezTo>
                    <a:pt x="38100" y="2109597"/>
                    <a:pt x="112395" y="2183257"/>
                    <a:pt x="204597" y="2183257"/>
                  </a:cubicBezTo>
                  <a:lnTo>
                    <a:pt x="13069697" y="2183257"/>
                  </a:lnTo>
                  <a:cubicBezTo>
                    <a:pt x="13161899" y="2183257"/>
                    <a:pt x="13236194" y="2109597"/>
                    <a:pt x="13236194" y="2019427"/>
                  </a:cubicBezTo>
                  <a:lnTo>
                    <a:pt x="13236194" y="201930"/>
                  </a:lnTo>
                  <a:lnTo>
                    <a:pt x="13255244" y="201930"/>
                  </a:lnTo>
                  <a:lnTo>
                    <a:pt x="13236194" y="201930"/>
                  </a:lnTo>
                  <a:cubicBezTo>
                    <a:pt x="13236194" y="111760"/>
                    <a:pt x="13161899" y="38100"/>
                    <a:pt x="13069697" y="38100"/>
                  </a:cubicBezTo>
                  <a:lnTo>
                    <a:pt x="204597" y="38100"/>
                  </a:lnTo>
                  <a:lnTo>
                    <a:pt x="204597" y="19050"/>
                  </a:lnTo>
                  <a:lnTo>
                    <a:pt x="204597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722859" y="6215955"/>
            <a:ext cx="114300" cy="1637408"/>
            <a:chOff x="0" y="0"/>
            <a:chExt cx="152400" cy="2183210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52400" cy="2183257"/>
            </a:xfrm>
            <a:custGeom>
              <a:avLst/>
              <a:gdLst/>
              <a:ahLst/>
              <a:cxnLst/>
              <a:rect l="l" t="t" r="r" b="b"/>
              <a:pathLst>
                <a:path w="152400" h="2183257">
                  <a:moveTo>
                    <a:pt x="0" y="0"/>
                  </a:moveTo>
                  <a:lnTo>
                    <a:pt x="152400" y="0"/>
                  </a:lnTo>
                  <a:lnTo>
                    <a:pt x="152400" y="2183257"/>
                  </a:lnTo>
                  <a:lnTo>
                    <a:pt x="0" y="2183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25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1080344" y="6440091"/>
            <a:ext cx="2683966" cy="35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Deletion Requests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0344" y="6856511"/>
            <a:ext cx="9355039" cy="7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Review account closure requests with full context: customer details, loan status, transaction patterns. Approve or reject with detailed comments and rationale.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37146" y="8053685"/>
            <a:ext cx="9955709" cy="1665983"/>
            <a:chOff x="0" y="0"/>
            <a:chExt cx="13274278" cy="2221310"/>
          </a:xfrm>
        </p:grpSpPr>
        <p:sp>
          <p:nvSpPr>
            <p:cNvPr id="34" name="Freeform 34"/>
            <p:cNvSpPr/>
            <p:nvPr/>
          </p:nvSpPr>
          <p:spPr>
            <a:xfrm>
              <a:off x="19050" y="19050"/>
              <a:ext cx="13236194" cy="2183257"/>
            </a:xfrm>
            <a:custGeom>
              <a:avLst/>
              <a:gdLst/>
              <a:ahLst/>
              <a:cxnLst/>
              <a:rect l="l" t="t" r="r" b="b"/>
              <a:pathLst>
                <a:path w="13236194" h="2183257">
                  <a:moveTo>
                    <a:pt x="0" y="182880"/>
                  </a:moveTo>
                  <a:cubicBezTo>
                    <a:pt x="0" y="81915"/>
                    <a:pt x="83058" y="0"/>
                    <a:pt x="185547" y="0"/>
                  </a:cubicBezTo>
                  <a:lnTo>
                    <a:pt x="13050647" y="0"/>
                  </a:lnTo>
                  <a:cubicBezTo>
                    <a:pt x="13153137" y="0"/>
                    <a:pt x="13236194" y="81915"/>
                    <a:pt x="13236194" y="182880"/>
                  </a:cubicBezTo>
                  <a:lnTo>
                    <a:pt x="13236194" y="2000377"/>
                  </a:lnTo>
                  <a:cubicBezTo>
                    <a:pt x="13236194" y="2101342"/>
                    <a:pt x="13153137" y="2183257"/>
                    <a:pt x="13050647" y="2183257"/>
                  </a:cubicBezTo>
                  <a:lnTo>
                    <a:pt x="185547" y="2183257"/>
                  </a:lnTo>
                  <a:cubicBezTo>
                    <a:pt x="83058" y="2183257"/>
                    <a:pt x="0" y="2101342"/>
                    <a:pt x="0" y="2000377"/>
                  </a:cubicBez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3274294" cy="2221357"/>
            </a:xfrm>
            <a:custGeom>
              <a:avLst/>
              <a:gdLst/>
              <a:ahLst/>
              <a:cxnLst/>
              <a:rect l="l" t="t" r="r" b="b"/>
              <a:pathLst>
                <a:path w="13274294" h="2221357">
                  <a:moveTo>
                    <a:pt x="0" y="201930"/>
                  </a:moveTo>
                  <a:cubicBezTo>
                    <a:pt x="0" y="90170"/>
                    <a:pt x="91821" y="0"/>
                    <a:pt x="204597" y="0"/>
                  </a:cubicBezTo>
                  <a:lnTo>
                    <a:pt x="13069697" y="0"/>
                  </a:lnTo>
                  <a:lnTo>
                    <a:pt x="13069697" y="19050"/>
                  </a:lnTo>
                  <a:lnTo>
                    <a:pt x="13069697" y="0"/>
                  </a:lnTo>
                  <a:cubicBezTo>
                    <a:pt x="13182473" y="0"/>
                    <a:pt x="13274294" y="90170"/>
                    <a:pt x="13274294" y="201930"/>
                  </a:cubicBezTo>
                  <a:lnTo>
                    <a:pt x="13274294" y="2019427"/>
                  </a:lnTo>
                  <a:lnTo>
                    <a:pt x="13255244" y="2019427"/>
                  </a:lnTo>
                  <a:lnTo>
                    <a:pt x="13274294" y="2019427"/>
                  </a:lnTo>
                  <a:cubicBezTo>
                    <a:pt x="13274294" y="2131187"/>
                    <a:pt x="13182473" y="2221357"/>
                    <a:pt x="13069697" y="2221357"/>
                  </a:cubicBezTo>
                  <a:lnTo>
                    <a:pt x="13069697" y="2202307"/>
                  </a:lnTo>
                  <a:lnTo>
                    <a:pt x="13069697" y="2221357"/>
                  </a:lnTo>
                  <a:lnTo>
                    <a:pt x="204597" y="2221357"/>
                  </a:lnTo>
                  <a:lnTo>
                    <a:pt x="204597" y="2202307"/>
                  </a:lnTo>
                  <a:lnTo>
                    <a:pt x="204597" y="2221357"/>
                  </a:lnTo>
                  <a:cubicBezTo>
                    <a:pt x="91821" y="2221357"/>
                    <a:pt x="0" y="2131187"/>
                    <a:pt x="0" y="201942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19427"/>
                  </a:lnTo>
                  <a:lnTo>
                    <a:pt x="19050" y="2019427"/>
                  </a:lnTo>
                  <a:lnTo>
                    <a:pt x="38100" y="2019427"/>
                  </a:lnTo>
                  <a:cubicBezTo>
                    <a:pt x="38100" y="2109597"/>
                    <a:pt x="112395" y="2183257"/>
                    <a:pt x="204597" y="2183257"/>
                  </a:cubicBezTo>
                  <a:lnTo>
                    <a:pt x="13069697" y="2183257"/>
                  </a:lnTo>
                  <a:cubicBezTo>
                    <a:pt x="13161899" y="2183257"/>
                    <a:pt x="13236194" y="2109597"/>
                    <a:pt x="13236194" y="2019427"/>
                  </a:cubicBezTo>
                  <a:lnTo>
                    <a:pt x="13236194" y="201930"/>
                  </a:lnTo>
                  <a:lnTo>
                    <a:pt x="13255244" y="201930"/>
                  </a:lnTo>
                  <a:lnTo>
                    <a:pt x="13236194" y="201930"/>
                  </a:lnTo>
                  <a:cubicBezTo>
                    <a:pt x="13236194" y="111760"/>
                    <a:pt x="13161899" y="38100"/>
                    <a:pt x="13069697" y="38100"/>
                  </a:cubicBezTo>
                  <a:lnTo>
                    <a:pt x="204597" y="38100"/>
                  </a:lnTo>
                  <a:lnTo>
                    <a:pt x="204597" y="19050"/>
                  </a:lnTo>
                  <a:lnTo>
                    <a:pt x="204597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722859" y="8067972"/>
            <a:ext cx="114300" cy="1637407"/>
            <a:chOff x="0" y="0"/>
            <a:chExt cx="152400" cy="218321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152400" cy="2183257"/>
            </a:xfrm>
            <a:custGeom>
              <a:avLst/>
              <a:gdLst/>
              <a:ahLst/>
              <a:cxnLst/>
              <a:rect l="l" t="t" r="r" b="b"/>
              <a:pathLst>
                <a:path w="152400" h="2183257">
                  <a:moveTo>
                    <a:pt x="0" y="0"/>
                  </a:moveTo>
                  <a:lnTo>
                    <a:pt x="152400" y="0"/>
                  </a:lnTo>
                  <a:lnTo>
                    <a:pt x="152400" y="2183257"/>
                  </a:lnTo>
                  <a:lnTo>
                    <a:pt x="0" y="2183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25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1080344" y="8292107"/>
            <a:ext cx="2683966" cy="35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Reports &amp; Analytics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80344" y="8708529"/>
            <a:ext cx="9355039" cy="75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Generate password-protected PDFs for accounts and transactions. Filter by branch, export comprehensive data, and maintain compliance documentation.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1344" y="759916"/>
            <a:ext cx="10475565" cy="90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Transaction PIN Security Layer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1344" y="4882009"/>
            <a:ext cx="16305311" cy="38100"/>
            <a:chOff x="0" y="0"/>
            <a:chExt cx="21740415" cy="50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40368" cy="50800"/>
            </a:xfrm>
            <a:custGeom>
              <a:avLst/>
              <a:gdLst/>
              <a:ahLst/>
              <a:cxnLst/>
              <a:rect l="l" t="t" r="r" b="b"/>
              <a:pathLst>
                <a:path w="2174036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21714968" y="0"/>
                  </a:lnTo>
                  <a:cubicBezTo>
                    <a:pt x="21728937" y="0"/>
                    <a:pt x="21740368" y="11430"/>
                    <a:pt x="21740368" y="25400"/>
                  </a:cubicBezTo>
                  <a:cubicBezTo>
                    <a:pt x="21740368" y="39370"/>
                    <a:pt x="21728937" y="50800"/>
                    <a:pt x="2171496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4127004" y="4032200"/>
            <a:ext cx="38100" cy="849809"/>
            <a:chOff x="0" y="0"/>
            <a:chExt cx="50800" cy="11330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1133094"/>
            </a:xfrm>
            <a:custGeom>
              <a:avLst/>
              <a:gdLst/>
              <a:ahLst/>
              <a:cxnLst/>
              <a:rect l="l" t="t" r="r" b="b"/>
              <a:pathLst>
                <a:path w="50800" h="113309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7694"/>
                  </a:lnTo>
                  <a:cubicBezTo>
                    <a:pt x="50800" y="1121664"/>
                    <a:pt x="39370" y="1133094"/>
                    <a:pt x="25400" y="1133094"/>
                  </a:cubicBezTo>
                  <a:cubicBezTo>
                    <a:pt x="11430" y="1133094"/>
                    <a:pt x="0" y="1121664"/>
                    <a:pt x="0" y="1107694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3827412" y="4563367"/>
            <a:ext cx="637282" cy="637282"/>
            <a:chOff x="0" y="0"/>
            <a:chExt cx="849710" cy="8497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630" cy="849630"/>
            </a:xfrm>
            <a:custGeom>
              <a:avLst/>
              <a:gdLst/>
              <a:ahLst/>
              <a:cxnLst/>
              <a:rect l="l" t="t" r="r" b="b"/>
              <a:pathLst>
                <a:path w="849630" h="84963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2988" y="0"/>
                  </a:lnTo>
                  <a:cubicBezTo>
                    <a:pt x="824230" y="0"/>
                    <a:pt x="849630" y="25400"/>
                    <a:pt x="849630" y="56642"/>
                  </a:cubicBezTo>
                  <a:lnTo>
                    <a:pt x="849630" y="792988"/>
                  </a:lnTo>
                  <a:cubicBezTo>
                    <a:pt x="849630" y="824230"/>
                    <a:pt x="824230" y="849630"/>
                    <a:pt x="792988" y="849630"/>
                  </a:cubicBezTo>
                  <a:lnTo>
                    <a:pt x="56642" y="849630"/>
                  </a:lnTo>
                  <a:cubicBezTo>
                    <a:pt x="25400" y="849757"/>
                    <a:pt x="0" y="824357"/>
                    <a:pt x="0" y="792988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3933601" y="4673650"/>
            <a:ext cx="424904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75744" y="2211438"/>
            <a:ext cx="3540770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PIN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4564" y="2747665"/>
            <a:ext cx="5743129" cy="100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Customer initiates PIN creation from dashboard with OTP validation required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458967" y="4882009"/>
            <a:ext cx="38100" cy="849809"/>
            <a:chOff x="0" y="0"/>
            <a:chExt cx="50800" cy="11330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800" cy="1133094"/>
            </a:xfrm>
            <a:custGeom>
              <a:avLst/>
              <a:gdLst/>
              <a:ahLst/>
              <a:cxnLst/>
              <a:rect l="l" t="t" r="r" b="b"/>
              <a:pathLst>
                <a:path w="50800" h="113309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7694"/>
                  </a:lnTo>
                  <a:cubicBezTo>
                    <a:pt x="50800" y="1121664"/>
                    <a:pt x="39370" y="1133094"/>
                    <a:pt x="25400" y="1133094"/>
                  </a:cubicBezTo>
                  <a:cubicBezTo>
                    <a:pt x="11430" y="1133094"/>
                    <a:pt x="0" y="1121664"/>
                    <a:pt x="0" y="1107694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159377" y="4563367"/>
            <a:ext cx="637282" cy="637282"/>
            <a:chOff x="0" y="0"/>
            <a:chExt cx="849710" cy="8497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9630" cy="849630"/>
            </a:xfrm>
            <a:custGeom>
              <a:avLst/>
              <a:gdLst/>
              <a:ahLst/>
              <a:cxnLst/>
              <a:rect l="l" t="t" r="r" b="b"/>
              <a:pathLst>
                <a:path w="849630" h="84963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2988" y="0"/>
                  </a:lnTo>
                  <a:cubicBezTo>
                    <a:pt x="824230" y="0"/>
                    <a:pt x="849630" y="25400"/>
                    <a:pt x="849630" y="56642"/>
                  </a:cubicBezTo>
                  <a:lnTo>
                    <a:pt x="849630" y="792988"/>
                  </a:lnTo>
                  <a:cubicBezTo>
                    <a:pt x="849630" y="824230"/>
                    <a:pt x="824230" y="849630"/>
                    <a:pt x="792988" y="849630"/>
                  </a:cubicBezTo>
                  <a:lnTo>
                    <a:pt x="56642" y="849630"/>
                  </a:lnTo>
                  <a:cubicBezTo>
                    <a:pt x="25400" y="849757"/>
                    <a:pt x="0" y="824357"/>
                    <a:pt x="0" y="792988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7265566" y="4673650"/>
            <a:ext cx="424904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07559" y="5995987"/>
            <a:ext cx="3540770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10-Second Display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06379" y="6532215"/>
            <a:ext cx="5743277" cy="100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PIN shown only once for 10 seconds—user must save it securely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790784" y="4032200"/>
            <a:ext cx="38100" cy="849809"/>
            <a:chOff x="0" y="0"/>
            <a:chExt cx="50800" cy="11330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800" cy="1133094"/>
            </a:xfrm>
            <a:custGeom>
              <a:avLst/>
              <a:gdLst/>
              <a:ahLst/>
              <a:cxnLst/>
              <a:rect l="l" t="t" r="r" b="b"/>
              <a:pathLst>
                <a:path w="50800" h="113309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7694"/>
                  </a:lnTo>
                  <a:cubicBezTo>
                    <a:pt x="50800" y="1121664"/>
                    <a:pt x="39370" y="1133094"/>
                    <a:pt x="25400" y="1133094"/>
                  </a:cubicBezTo>
                  <a:cubicBezTo>
                    <a:pt x="11430" y="1133094"/>
                    <a:pt x="0" y="1121664"/>
                    <a:pt x="0" y="1107694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0491192" y="4563367"/>
            <a:ext cx="637283" cy="637282"/>
            <a:chOff x="0" y="0"/>
            <a:chExt cx="849710" cy="84971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49630" cy="849630"/>
            </a:xfrm>
            <a:custGeom>
              <a:avLst/>
              <a:gdLst/>
              <a:ahLst/>
              <a:cxnLst/>
              <a:rect l="l" t="t" r="r" b="b"/>
              <a:pathLst>
                <a:path w="849630" h="84963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2988" y="0"/>
                  </a:lnTo>
                  <a:cubicBezTo>
                    <a:pt x="824230" y="0"/>
                    <a:pt x="849630" y="25400"/>
                    <a:pt x="849630" y="56642"/>
                  </a:cubicBezTo>
                  <a:lnTo>
                    <a:pt x="849630" y="792988"/>
                  </a:lnTo>
                  <a:cubicBezTo>
                    <a:pt x="849630" y="824230"/>
                    <a:pt x="824230" y="849630"/>
                    <a:pt x="792988" y="849630"/>
                  </a:cubicBezTo>
                  <a:lnTo>
                    <a:pt x="56642" y="849630"/>
                  </a:lnTo>
                  <a:cubicBezTo>
                    <a:pt x="25400" y="849757"/>
                    <a:pt x="0" y="824357"/>
                    <a:pt x="0" y="792988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10597381" y="4673650"/>
            <a:ext cx="424904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39374" y="2211438"/>
            <a:ext cx="3540770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BCrypt Storage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38195" y="2747665"/>
            <a:ext cx="5743277" cy="100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PIN immediately hashed and encrypted before database storage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122748" y="4882009"/>
            <a:ext cx="38100" cy="849809"/>
            <a:chOff x="0" y="0"/>
            <a:chExt cx="50800" cy="113307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800" cy="1133094"/>
            </a:xfrm>
            <a:custGeom>
              <a:avLst/>
              <a:gdLst/>
              <a:ahLst/>
              <a:cxnLst/>
              <a:rect l="l" t="t" r="r" b="b"/>
              <a:pathLst>
                <a:path w="50800" h="113309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07694"/>
                  </a:lnTo>
                  <a:cubicBezTo>
                    <a:pt x="50800" y="1121664"/>
                    <a:pt x="39370" y="1133094"/>
                    <a:pt x="25400" y="1133094"/>
                  </a:cubicBezTo>
                  <a:cubicBezTo>
                    <a:pt x="11430" y="1133094"/>
                    <a:pt x="0" y="1121664"/>
                    <a:pt x="0" y="1107694"/>
                  </a:cubicBezTo>
                  <a:close/>
                </a:path>
              </a:pathLst>
            </a:custGeom>
            <a:solidFill>
              <a:srgbClr val="585F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3823156" y="4563367"/>
            <a:ext cx="637283" cy="637282"/>
            <a:chOff x="0" y="0"/>
            <a:chExt cx="849710" cy="84971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49630" cy="849630"/>
            </a:xfrm>
            <a:custGeom>
              <a:avLst/>
              <a:gdLst/>
              <a:ahLst/>
              <a:cxnLst/>
              <a:rect l="l" t="t" r="r" b="b"/>
              <a:pathLst>
                <a:path w="849630" h="84963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2988" y="0"/>
                  </a:lnTo>
                  <a:cubicBezTo>
                    <a:pt x="824230" y="0"/>
                    <a:pt x="849630" y="25400"/>
                    <a:pt x="849630" y="56642"/>
                  </a:cubicBezTo>
                  <a:lnTo>
                    <a:pt x="849630" y="792988"/>
                  </a:lnTo>
                  <a:cubicBezTo>
                    <a:pt x="849630" y="824230"/>
                    <a:pt x="824230" y="849630"/>
                    <a:pt x="792988" y="849630"/>
                  </a:cubicBezTo>
                  <a:lnTo>
                    <a:pt x="56642" y="849630"/>
                  </a:lnTo>
                  <a:cubicBezTo>
                    <a:pt x="25400" y="849757"/>
                    <a:pt x="0" y="824357"/>
                    <a:pt x="0" y="792988"/>
                  </a:cubicBezTo>
                  <a:close/>
                </a:path>
              </a:pathLst>
            </a:custGeom>
            <a:solidFill>
              <a:srgbClr val="3F46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13929345" y="4673650"/>
            <a:ext cx="424904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99429" y="5995987"/>
            <a:ext cx="4084736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Transaction Verification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70159" y="6532215"/>
            <a:ext cx="5743277" cy="100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PIN required for withdrawals, transfers, loans, and auto-repayment activation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91344" y="7852173"/>
            <a:ext cx="16305311" cy="1656458"/>
            <a:chOff x="0" y="0"/>
            <a:chExt cx="21740415" cy="220861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1740368" cy="2208657"/>
            </a:xfrm>
            <a:custGeom>
              <a:avLst/>
              <a:gdLst/>
              <a:ahLst/>
              <a:cxnLst/>
              <a:rect l="l" t="t" r="r" b="b"/>
              <a:pathLst>
                <a:path w="21740368" h="220865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21683726" y="0"/>
                  </a:lnTo>
                  <a:cubicBezTo>
                    <a:pt x="21714968" y="0"/>
                    <a:pt x="21740368" y="25400"/>
                    <a:pt x="21740368" y="56642"/>
                  </a:cubicBezTo>
                  <a:lnTo>
                    <a:pt x="21740368" y="2152015"/>
                  </a:lnTo>
                  <a:cubicBezTo>
                    <a:pt x="21740368" y="2183257"/>
                    <a:pt x="21714968" y="2208657"/>
                    <a:pt x="21683726" y="2208657"/>
                  </a:cubicBezTo>
                  <a:lnTo>
                    <a:pt x="56642" y="2208657"/>
                  </a:lnTo>
                  <a:cubicBezTo>
                    <a:pt x="25400" y="2208657"/>
                    <a:pt x="0" y="2183257"/>
                    <a:pt x="0" y="2152015"/>
                  </a:cubicBezTo>
                  <a:close/>
                </a:path>
              </a:pathLst>
            </a:custGeom>
            <a:solidFill>
              <a:srgbClr val="08254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274564" y="8281988"/>
            <a:ext cx="354062" cy="283220"/>
            <a:chOff x="0" y="0"/>
            <a:chExt cx="472083" cy="377627"/>
          </a:xfrm>
        </p:grpSpPr>
        <p:sp>
          <p:nvSpPr>
            <p:cNvPr id="40" name="Freeform 40" descr="preencoded.png"/>
            <p:cNvSpPr/>
            <p:nvPr/>
          </p:nvSpPr>
          <p:spPr>
            <a:xfrm>
              <a:off x="0" y="0"/>
              <a:ext cx="472059" cy="377571"/>
            </a:xfrm>
            <a:custGeom>
              <a:avLst/>
              <a:gdLst/>
              <a:ahLst/>
              <a:cxnLst/>
              <a:rect l="l" t="t" r="r" b="b"/>
              <a:pathLst>
                <a:path w="472059" h="377571">
                  <a:moveTo>
                    <a:pt x="0" y="0"/>
                  </a:moveTo>
                  <a:lnTo>
                    <a:pt x="472059" y="0"/>
                  </a:lnTo>
                  <a:lnTo>
                    <a:pt x="472059" y="377571"/>
                  </a:lnTo>
                  <a:lnTo>
                    <a:pt x="0" y="377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81" r="-5" b="-695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1911846" y="8110835"/>
            <a:ext cx="15101590" cy="100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Security Best Practice:</a:t>
            </a:r>
            <a:r>
              <a:rPr lang="en-US" sz="21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The transaction PIN creates a critical separation between account access and financial operations. Even if login credentials are compromised, the PIN provides an additional barrier protecting customer funds.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-19647"/>
            <a:ext cx="18248842" cy="10264974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08247" y="779092"/>
            <a:ext cx="7439769" cy="56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9"/>
              </a:lnSpc>
            </a:pPr>
            <a:r>
              <a:rPr lang="en-US" sz="35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Loan Request &amp; Approval Workflow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49270" y="10674549"/>
            <a:ext cx="2377529" cy="29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Admin Review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49270" y="11053911"/>
            <a:ext cx="9339857" cy="28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9664" lvl="1" indent="-84832" algn="l">
              <a:lnSpc>
                <a:spcPts val="1812"/>
              </a:lnSpc>
              <a:buFont typeface="Arial"/>
              <a:buChar char="•"/>
            </a:pPr>
            <a:r>
              <a:rPr lang="en-US" sz="1124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Analyze transaction history and average balance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9270" y="11336982"/>
            <a:ext cx="9339857" cy="28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9664" lvl="1" indent="-84832" algn="l">
              <a:lnSpc>
                <a:spcPts val="1812"/>
              </a:lnSpc>
              <a:buFont typeface="Arial"/>
              <a:buChar char="•"/>
            </a:pPr>
            <a:r>
              <a:rPr lang="en-US" sz="1124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Review uploaded documents and customer profile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49270" y="11620054"/>
            <a:ext cx="9339857" cy="28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9664" lvl="1" indent="-84832" algn="l">
              <a:lnSpc>
                <a:spcPts val="1812"/>
              </a:lnSpc>
              <a:buFont typeface="Arial"/>
              <a:buChar char="•"/>
            </a:pPr>
            <a:r>
              <a:rPr lang="en-US" sz="1124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Approve with automatic fund disbursement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49270" y="11903125"/>
            <a:ext cx="9339857" cy="28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9664" lvl="1" indent="-84832" algn="l">
              <a:lnSpc>
                <a:spcPts val="1812"/>
              </a:lnSpc>
              <a:buFont typeface="Arial"/>
              <a:buChar char="•"/>
            </a:pPr>
            <a:r>
              <a:rPr lang="en-US" sz="1124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Reject with detailed comments and guidance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49270" y="12266116"/>
            <a:ext cx="9339857" cy="52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124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Upon approval, principal + interest added to account. Auto-repayment cycle begins on the 5th of each period with email alerts for insufficient funds.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9752" y="1722258"/>
            <a:ext cx="8080496" cy="2857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812"/>
              </a:lnSpc>
              <a:spcBef>
                <a:spcPct val="0"/>
              </a:spcBef>
            </a:pPr>
            <a:r>
              <a:rPr lang="en-US" sz="3049" b="1">
                <a:solidFill>
                  <a:srgbClr val="66A8EE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Step 1: User Application (Frontend)</a:t>
            </a:r>
          </a:p>
          <a:p>
            <a:pPr algn="l">
              <a:lnSpc>
                <a:spcPts val="3812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User navigates to the "Loan Center" on the dashboard.</a:t>
            </a:r>
          </a:p>
          <a:p>
            <a:pPr algn="l">
              <a:lnSpc>
                <a:spcPts val="3812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Inputs: Loan Amount and Duration (e.g., 12, 24, 60 months).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9752" y="5124450"/>
            <a:ext cx="8594248" cy="380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66A8EE"/>
                </a:solidFill>
                <a:latin typeface="Roboto Slab"/>
                <a:ea typeface="Roboto Slab"/>
                <a:cs typeface="Roboto Slab"/>
                <a:sym typeface="Roboto Slab"/>
              </a:rPr>
              <a:t>Step 2: Secure Database Entry (Backend)</a:t>
            </a:r>
          </a:p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application data is validated by the Controller.</a:t>
            </a:r>
          </a:p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 new record is created in the MySQL loans table via LoanDao.</a:t>
            </a:r>
          </a:p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Default Status: Set to PENDING.</a:t>
            </a:r>
          </a:p>
          <a:p>
            <a:pPr algn="l">
              <a:lnSpc>
                <a:spcPts val="3812"/>
              </a:lnSpc>
            </a:pPr>
            <a:r>
              <a:rPr lang="en-US" sz="304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request is linked to the user's account_number via a Foreign Key.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8034" y="1803786"/>
            <a:ext cx="7969395" cy="727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2"/>
              </a:lnSpc>
              <a:spcBef>
                <a:spcPct val="0"/>
              </a:spcBef>
            </a:pPr>
            <a:r>
              <a:rPr lang="en-US" sz="3049" b="1">
                <a:solidFill>
                  <a:srgbClr val="66A8EE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Step 3: Administrative Review (Management)</a:t>
            </a:r>
          </a:p>
          <a:p>
            <a:pPr algn="l">
              <a:lnSpc>
                <a:spcPts val="4852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Bank Administrators view pending applications in the Admin Dashboard.</a:t>
            </a:r>
          </a:p>
          <a:p>
            <a:pPr algn="l">
              <a:lnSpc>
                <a:spcPts val="4852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Admin verifies user eligibility (e.g., Credit Score, Account Balance).</a:t>
            </a:r>
          </a:p>
          <a:p>
            <a:pPr algn="l">
              <a:lnSpc>
                <a:spcPts val="4852"/>
              </a:lnSpc>
              <a:spcBef>
                <a:spcPct val="0"/>
              </a:spcBef>
            </a:pPr>
            <a:r>
              <a:rPr lang="en-US" sz="3049" b="1">
                <a:solidFill>
                  <a:srgbClr val="66A8EE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Step 4: Finalization &amp; Disbursement</a:t>
            </a:r>
          </a:p>
          <a:p>
            <a:pPr algn="l">
              <a:lnSpc>
                <a:spcPts val="4852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Approved: Status updates to APPROVED in the database. The loan principal is credited to the user's main balance.</a:t>
            </a:r>
          </a:p>
          <a:p>
            <a:pPr algn="l">
              <a:lnSpc>
                <a:spcPts val="4852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Rejected: Status updates to REJECTED, and the user is notified.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85634" y="1180059"/>
            <a:ext cx="9354740" cy="767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Account Deletion Request System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85634" y="2302222"/>
            <a:ext cx="1182291" cy="1740545"/>
            <a:chOff x="0" y="0"/>
            <a:chExt cx="1576388" cy="232072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576451" cy="2320671"/>
            </a:xfrm>
            <a:custGeom>
              <a:avLst/>
              <a:gdLst/>
              <a:ahLst/>
              <a:cxnLst/>
              <a:rect l="l" t="t" r="r" b="b"/>
              <a:pathLst>
                <a:path w="1576451" h="2320671">
                  <a:moveTo>
                    <a:pt x="0" y="0"/>
                  </a:moveTo>
                  <a:lnTo>
                    <a:pt x="1576451" y="0"/>
                  </a:lnTo>
                  <a:lnTo>
                    <a:pt x="1576451" y="2320671"/>
                  </a:lnTo>
                  <a:lnTo>
                    <a:pt x="0" y="232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3" r="3" b="-12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104262" y="2538561"/>
            <a:ext cx="2955875" cy="36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Customer Initiates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04262" y="2964061"/>
            <a:ext cx="8356104" cy="84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Submit closure request with holder name, account details, PIN validation, and reason. Immediate email confirmation sent.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685634" y="4042768"/>
            <a:ext cx="1182291" cy="1740545"/>
            <a:chOff x="0" y="0"/>
            <a:chExt cx="1576388" cy="232072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576451" cy="2320671"/>
            </a:xfrm>
            <a:custGeom>
              <a:avLst/>
              <a:gdLst/>
              <a:ahLst/>
              <a:cxnLst/>
              <a:rect l="l" t="t" r="r" b="b"/>
              <a:pathLst>
                <a:path w="1576451" h="2320671">
                  <a:moveTo>
                    <a:pt x="0" y="0"/>
                  </a:moveTo>
                  <a:lnTo>
                    <a:pt x="1576451" y="0"/>
                  </a:lnTo>
                  <a:lnTo>
                    <a:pt x="1576451" y="2320671"/>
                  </a:lnTo>
                  <a:lnTo>
                    <a:pt x="0" y="232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3" r="3" b="-12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104262" y="4279106"/>
            <a:ext cx="2955875" cy="36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Admin Reviews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04262" y="4704606"/>
            <a:ext cx="8356104" cy="84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View complete customer profile, loan status, and transaction history. Admin provides approval or rejection with detailed comments.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685634" y="5783312"/>
            <a:ext cx="1182291" cy="1740545"/>
            <a:chOff x="0" y="0"/>
            <a:chExt cx="1576388" cy="232072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576451" cy="2320671"/>
            </a:xfrm>
            <a:custGeom>
              <a:avLst/>
              <a:gdLst/>
              <a:ahLst/>
              <a:cxnLst/>
              <a:rect l="l" t="t" r="r" b="b"/>
              <a:pathLst>
                <a:path w="1576451" h="2320671">
                  <a:moveTo>
                    <a:pt x="0" y="0"/>
                  </a:moveTo>
                  <a:lnTo>
                    <a:pt x="1576451" y="0"/>
                  </a:lnTo>
                  <a:lnTo>
                    <a:pt x="1576451" y="2320671"/>
                  </a:lnTo>
                  <a:lnTo>
                    <a:pt x="0" y="232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3" r="3" b="-125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104262" y="6019651"/>
            <a:ext cx="2955875" cy="36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Resolution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04262" y="6445151"/>
            <a:ext cx="8356104" cy="84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Approved: Account flagged as deleted, customer notified. Rejected: Request reset with explanation emailed to customer.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40291" y="7970044"/>
            <a:ext cx="9420076" cy="84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"Account deletion requests are processed within 48 hours. Our thorough review ensures all outstanding obligations are settled and customer data is handled responsibly."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685634" y="7789812"/>
            <a:ext cx="28575" cy="1288554"/>
            <a:chOff x="0" y="0"/>
            <a:chExt cx="38100" cy="17180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100" cy="1718056"/>
            </a:xfrm>
            <a:custGeom>
              <a:avLst/>
              <a:gdLst/>
              <a:ahLst/>
              <a:cxnLst/>
              <a:rect l="l" t="t" r="r" b="b"/>
              <a:pathLst>
                <a:path w="38100" h="1718056">
                  <a:moveTo>
                    <a:pt x="0" y="0"/>
                  </a:moveTo>
                  <a:lnTo>
                    <a:pt x="38100" y="0"/>
                  </a:lnTo>
                  <a:lnTo>
                    <a:pt x="38100" y="1718056"/>
                  </a:lnTo>
                  <a:lnTo>
                    <a:pt x="0" y="1718056"/>
                  </a:lnTo>
                  <a:close/>
                </a:path>
              </a:pathLst>
            </a:custGeom>
            <a:solidFill>
              <a:srgbClr val="66A8EE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143000" y="968127"/>
            <a:ext cx="10468570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Automated System Intelligence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299055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333" b="-333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55316" y="3139827"/>
            <a:ext cx="475342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Auto-Repayment 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5316" y="3676650"/>
            <a:ext cx="6911429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Scheduled EMI deductions on the 5th of each cycle period. System sends advance reminders and handles insufficient balance gracefully with customer notifications.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321105" y="299055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333" b="-733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84185" y="3139827"/>
            <a:ext cx="451604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Inactive Account Detection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4185" y="3676650"/>
            <a:ext cx="6911579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Automatically flags accounts with no activity for 6+ months. Triggers compliance workflows and enables targeted re-engagement campaigns.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92238" y="615344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333" b="-733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55316" y="630272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Intelligent Reporting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5316" y="6839545"/>
            <a:ext cx="6911429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Generate password-protected PDFs with branch filtering. Accounts reports, transaction summaries, and mini-statements with AstroNova branding and timestamps.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321105" y="615344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9333" b="-933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384185" y="6302722"/>
            <a:ext cx="506194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Comprehensive Audit Logging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84185" y="6839545"/>
            <a:ext cx="6911579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System logs every security event: logins, failed attempts, locks/unlocks, deletions, loan decisions, and auto-repayment transactions for compliance.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1253</Words>
  <Application>Microsoft Office PowerPoint</Application>
  <PresentationFormat>Custom</PresentationFormat>
  <Paragraphs>157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 Bold</vt:lpstr>
      <vt:lpstr>Roboto Slab Bold</vt:lpstr>
      <vt:lpstr>Roboto Slab</vt:lpstr>
      <vt:lpstr>Calibri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Secure-Banking-Platform-Architecture.pptx</dc:title>
  <dc:creator>Welcome</dc:creator>
  <cp:lastModifiedBy>Archana S</cp:lastModifiedBy>
  <cp:revision>2</cp:revision>
  <dcterms:created xsi:type="dcterms:W3CDTF">2006-08-16T00:00:00Z</dcterms:created>
  <dcterms:modified xsi:type="dcterms:W3CDTF">2025-12-07T07:02:46Z</dcterms:modified>
  <dc:identifier>DAG6zm9bxXA</dc:identifier>
</cp:coreProperties>
</file>